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87" r:id="rId2"/>
    <p:sldId id="288" r:id="rId3"/>
    <p:sldId id="355" r:id="rId4"/>
    <p:sldId id="360" r:id="rId5"/>
    <p:sldId id="350" r:id="rId6"/>
    <p:sldId id="365" r:id="rId7"/>
    <p:sldId id="376" r:id="rId8"/>
    <p:sldId id="351" r:id="rId9"/>
    <p:sldId id="361" r:id="rId10"/>
    <p:sldId id="364" r:id="rId11"/>
    <p:sldId id="382" r:id="rId12"/>
    <p:sldId id="352" r:id="rId13"/>
    <p:sldId id="362" r:id="rId14"/>
    <p:sldId id="379" r:id="rId15"/>
    <p:sldId id="380" r:id="rId16"/>
    <p:sldId id="374" r:id="rId17"/>
    <p:sldId id="354" r:id="rId18"/>
    <p:sldId id="377" r:id="rId19"/>
    <p:sldId id="31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Impact" panose="020B0806030902050204" pitchFamily="34" charset="0"/>
      <p:regular r:id="rId28"/>
    </p:embeddedFont>
    <p:embeddedFont>
      <p:font typeface="Microsoft YaHei UI" panose="020B0503020204020204" pitchFamily="34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288"/>
            <p14:sldId id="355"/>
            <p14:sldId id="360"/>
            <p14:sldId id="350"/>
            <p14:sldId id="365"/>
            <p14:sldId id="376"/>
            <p14:sldId id="351"/>
            <p14:sldId id="361"/>
            <p14:sldId id="364"/>
            <p14:sldId id="382"/>
            <p14:sldId id="352"/>
            <p14:sldId id="362"/>
            <p14:sldId id="379"/>
            <p14:sldId id="380"/>
            <p14:sldId id="374"/>
            <p14:sldId id="354"/>
            <p14:sldId id="377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69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4BC"/>
    <a:srgbClr val="0029B5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>
        <p:guide orient="horz" pos="1637"/>
        <p:guide pos="26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607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888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912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21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4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Relationship Id="rId9" Type="http://schemas.openxmlformats.org/officeDocument/2006/relationships/hyperlink" Target="https://www.bilibili.com/video/BV18f4y1x7zx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C2236A-7CC4-4881-8EDE-79F0B659A547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项目流程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46B5D-3CF0-4FBE-AF90-006E6B0D9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758" y="999537"/>
            <a:ext cx="4188925" cy="3809636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66B4E4E2-A8E7-4F9E-8B18-EB71FC280A8C}"/>
              </a:ext>
            </a:extLst>
          </p:cNvPr>
          <p:cNvSpPr/>
          <p:nvPr/>
        </p:nvSpPr>
        <p:spPr>
          <a:xfrm>
            <a:off x="546734" y="2241550"/>
            <a:ext cx="1655264" cy="994440"/>
          </a:xfrm>
          <a:prstGeom prst="wedgeRoundRectCallout">
            <a:avLst>
              <a:gd name="adj1" fmla="val 65860"/>
              <a:gd name="adj2" fmla="val -37506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200" dirty="0">
                <a:solidFill>
                  <a:schemeClr val="tx1"/>
                </a:solidFill>
                <a:ea typeface="Microsoft YaHei Bold" panose="020B0503020204020204" charset="-122"/>
              </a:rPr>
              <a:t>人脸录入流程：管理员上传人脸图片，录入MySQL人脸数据库，经过华为云AI处理得到华为云人脸库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D7CA154-A5CB-4FB4-9630-0FC3C34C0B85}"/>
              </a:ext>
            </a:extLst>
          </p:cNvPr>
          <p:cNvSpPr/>
          <p:nvPr/>
        </p:nvSpPr>
        <p:spPr>
          <a:xfrm>
            <a:off x="5182194" y="1099300"/>
            <a:ext cx="2473960" cy="1393190"/>
          </a:xfrm>
          <a:prstGeom prst="wedgeRoundRectCallout">
            <a:avLst>
              <a:gd name="adj1" fmla="val -63979"/>
              <a:gd name="adj2" fmla="val 33639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kern="1200" dirty="0">
                <a:solidFill>
                  <a:schemeClr val="tx1"/>
                </a:solidFill>
                <a:ea typeface="Microsoft YaHei Bold" panose="020B0503020204020204" charset="-122"/>
              </a:rPr>
              <a:t>人脸检测流程：通过外部设备获取人脸图像，经华为云AI提取人脸特征，与华为云人脸库比对，若匹配则打卡成功，反之失败，流程结束。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C2236A-7CC4-4881-8EDE-79F0B659A547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类图介绍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79AF38-D1DC-440A-8BC4-6C6B38B42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66" y="1409703"/>
            <a:ext cx="7976083" cy="25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12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3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开发难点及解决措施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909" y="5031423"/>
            <a:ext cx="2575560" cy="234315"/>
          </a:xfrm>
          <a:prstGeom prst="rect">
            <a:avLst/>
          </a:prstGeom>
        </p:spPr>
      </p:pic>
      <p:sp>
        <p:nvSpPr>
          <p:cNvPr id="13" name="Freeform 6"/>
          <p:cNvSpPr/>
          <p:nvPr/>
        </p:nvSpPr>
        <p:spPr bwMode="auto">
          <a:xfrm>
            <a:off x="586139" y="2713226"/>
            <a:ext cx="2671025" cy="732076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Oval 12"/>
          <p:cNvSpPr/>
          <p:nvPr/>
        </p:nvSpPr>
        <p:spPr>
          <a:xfrm>
            <a:off x="2932006" y="2973119"/>
            <a:ext cx="212210" cy="212293"/>
          </a:xfrm>
          <a:prstGeom prst="ellipse">
            <a:avLst/>
          </a:pr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肘形接點 23"/>
          <p:cNvSpPr>
            <a:spLocks noChangeShapeType="1"/>
          </p:cNvSpPr>
          <p:nvPr/>
        </p:nvSpPr>
        <p:spPr bwMode="auto">
          <a:xfrm rot="5400000" flipH="1" flipV="1">
            <a:off x="3475672" y="2313281"/>
            <a:ext cx="374500" cy="1037406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084046"/>
              <a:gd name="connsiteX1-9" fmla="*/ 626447 w 626447"/>
              <a:gd name="connsiteY1-10" fmla="*/ 464024 h 2084046"/>
              <a:gd name="connsiteX2-11" fmla="*/ 626446 w 626447"/>
              <a:gd name="connsiteY2-12" fmla="*/ 2084046 h 20840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1" rIns="68580" bIns="34291"/>
          <a:lstStyle/>
          <a:p>
            <a:endParaRPr lang="zh-CN" altLang="en-US" sz="135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275002" y="3445380"/>
            <a:ext cx="4416899" cy="1155134"/>
            <a:chOff x="4383587" y="2123314"/>
            <a:chExt cx="4416899" cy="1155134"/>
          </a:xfrm>
        </p:grpSpPr>
        <p:sp>
          <p:nvSpPr>
            <p:cNvPr id="28" name="矩形 27"/>
            <p:cNvSpPr/>
            <p:nvPr/>
          </p:nvSpPr>
          <p:spPr>
            <a:xfrm>
              <a:off x="4383587" y="2123314"/>
              <a:ext cx="4075461" cy="323159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3.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实现调用华为云</a:t>
              </a:r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API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的人脸识别</a:t>
              </a:r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SQL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函数</a:t>
              </a:r>
              <a:endParaRPr lang="en-US" altLang="zh-CN" sz="165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矩形 47"/>
            <p:cNvSpPr>
              <a:spLocks noChangeArrowheads="1"/>
            </p:cNvSpPr>
            <p:nvPr/>
          </p:nvSpPr>
          <p:spPr bwMode="auto">
            <a:xfrm>
              <a:off x="4383588" y="2389108"/>
              <a:ext cx="4416898" cy="88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openLooKeng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 UDF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框架采用</a:t>
              </a: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openLooKeng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 SQL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声明这种相对陌生的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Java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语法，初始对如何实现有些茫然。通过参考实例，在调研华为云人脸识别服务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API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如何使用之后，尝试进行了人脸识别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SQL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编写，主要遇到编码规范、依赖重复排除、依赖不可见等问题，并借助日志一一解决。</a:t>
              </a:r>
            </a:p>
          </p:txBody>
        </p:sp>
      </p:grpSp>
      <p:sp>
        <p:nvSpPr>
          <p:cNvPr id="14" name="Freeform 7"/>
          <p:cNvSpPr/>
          <p:nvPr/>
        </p:nvSpPr>
        <p:spPr bwMode="auto">
          <a:xfrm>
            <a:off x="171465" y="3676932"/>
            <a:ext cx="3500370" cy="730358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Oval 13"/>
          <p:cNvSpPr/>
          <p:nvPr/>
        </p:nvSpPr>
        <p:spPr>
          <a:xfrm>
            <a:off x="3357964" y="3935965"/>
            <a:ext cx="212210" cy="212293"/>
          </a:xfrm>
          <a:prstGeom prst="ellipse">
            <a:avLst/>
          </a:pr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570175" y="4042112"/>
            <a:ext cx="620825" cy="0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组合 48"/>
          <p:cNvGrpSpPr/>
          <p:nvPr/>
        </p:nvGrpSpPr>
        <p:grpSpPr>
          <a:xfrm>
            <a:off x="4326437" y="3619064"/>
            <a:ext cx="4416899" cy="541940"/>
            <a:chOff x="4383587" y="3396814"/>
            <a:chExt cx="4416899" cy="541940"/>
          </a:xfrm>
        </p:grpSpPr>
        <p:sp>
          <p:nvSpPr>
            <p:cNvPr id="32" name="矩形 31"/>
            <p:cNvSpPr/>
            <p:nvPr/>
          </p:nvSpPr>
          <p:spPr>
            <a:xfrm>
              <a:off x="4383587" y="3396814"/>
              <a:ext cx="138550" cy="323159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endParaRPr lang="en-US" altLang="zh-CN" sz="165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矩形 47"/>
            <p:cNvSpPr>
              <a:spLocks noChangeArrowheads="1"/>
            </p:cNvSpPr>
            <p:nvPr/>
          </p:nvSpPr>
          <p:spPr bwMode="auto">
            <a:xfrm>
              <a:off x="4383587" y="3679587"/>
              <a:ext cx="4416899" cy="25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anose="020B0503020204020204" charset="-122"/>
              </a:endParaRPr>
            </a:p>
          </p:txBody>
        </p:sp>
      </p:grpSp>
      <p:sp>
        <p:nvSpPr>
          <p:cNvPr id="11" name="Freeform 5"/>
          <p:cNvSpPr/>
          <p:nvPr/>
        </p:nvSpPr>
        <p:spPr bwMode="auto">
          <a:xfrm>
            <a:off x="1003763" y="1737176"/>
            <a:ext cx="1837251" cy="733795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Oval 11"/>
          <p:cNvSpPr/>
          <p:nvPr/>
        </p:nvSpPr>
        <p:spPr>
          <a:xfrm>
            <a:off x="2511295" y="1997927"/>
            <a:ext cx="212210" cy="212293"/>
          </a:xfrm>
          <a:prstGeom prst="ellipse">
            <a:avLst/>
          </a:prstGeom>
          <a:solidFill>
            <a:srgbClr val="2F559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肘形接點 23"/>
          <p:cNvSpPr>
            <a:spLocks noChangeShapeType="1"/>
          </p:cNvSpPr>
          <p:nvPr/>
        </p:nvSpPr>
        <p:spPr bwMode="auto">
          <a:xfrm rot="5400000" flipH="1" flipV="1">
            <a:off x="3186241" y="1002539"/>
            <a:ext cx="520639" cy="1470132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-1" fmla="*/ 0 w 626447"/>
              <a:gd name="connsiteY0-2" fmla="*/ 0 h 2732562"/>
              <a:gd name="connsiteX1-3" fmla="*/ 626447 w 626447"/>
              <a:gd name="connsiteY1-4" fmla="*/ 464024 h 2732562"/>
              <a:gd name="connsiteX2-5" fmla="*/ 626447 w 626447"/>
              <a:gd name="connsiteY2-6" fmla="*/ 2732562 h 2732562"/>
              <a:gd name="connsiteX0-7" fmla="*/ 0 w 626447"/>
              <a:gd name="connsiteY0-8" fmla="*/ 0 h 2200551"/>
              <a:gd name="connsiteX1-9" fmla="*/ 626447 w 626447"/>
              <a:gd name="connsiteY1-10" fmla="*/ 464024 h 2200551"/>
              <a:gd name="connsiteX2-11" fmla="*/ 622250 w 626447"/>
              <a:gd name="connsiteY2-12" fmla="*/ 2200551 h 2200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1" rIns="68580" bIns="34291"/>
          <a:lstStyle/>
          <a:p>
            <a:endParaRPr lang="zh-CN" altLang="en-US" sz="135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275002" y="2193731"/>
            <a:ext cx="4416898" cy="948006"/>
            <a:chOff x="4383587" y="952941"/>
            <a:chExt cx="4416898" cy="948006"/>
          </a:xfrm>
        </p:grpSpPr>
        <p:sp>
          <p:nvSpPr>
            <p:cNvPr id="25" name="矩形 24"/>
            <p:cNvSpPr/>
            <p:nvPr/>
          </p:nvSpPr>
          <p:spPr>
            <a:xfrm>
              <a:off x="4383587" y="952941"/>
              <a:ext cx="3583339" cy="323159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2.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利用</a:t>
              </a:r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UDF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框架实现自定义</a:t>
              </a:r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SQL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函数</a:t>
              </a:r>
              <a:endParaRPr lang="en-US" altLang="zh-CN" sz="165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矩形 47"/>
            <p:cNvSpPr>
              <a:spLocks noChangeArrowheads="1"/>
            </p:cNvSpPr>
            <p:nvPr/>
          </p:nvSpPr>
          <p:spPr bwMode="auto">
            <a:xfrm>
              <a:off x="4383587" y="1221665"/>
              <a:ext cx="4416898" cy="67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openLooKeng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开发者指南里关于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UDF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的介绍有限，没有提供完整的示例，这就使得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UDF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框架的使用存在一些难度。不过，我们通过全局搜索在</a:t>
              </a: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hetu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-core/presto-geospatial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源码中找到了大量实例。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569871" y="1304873"/>
            <a:ext cx="705948" cy="40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panose="020B0604020202020204" pitchFamily="34" charset="0"/>
              <a:buNone/>
              <a:defRPr sz="2935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6326277" y="496093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071938" y="3802002"/>
            <a:ext cx="1639612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调用华为云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API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的人脸识别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SQL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函数</a:t>
            </a:r>
            <a:endParaRPr lang="en-US" altLang="zh-CN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191860" y="2973274"/>
            <a:ext cx="139976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自定义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SQL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函数</a:t>
            </a:r>
            <a:endParaRPr 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6530" y="1950720"/>
            <a:ext cx="10648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环境搭建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26437" y="1138996"/>
            <a:ext cx="4792003" cy="737949"/>
            <a:chOff x="4383587" y="952941"/>
            <a:chExt cx="4792003" cy="737949"/>
          </a:xfrm>
        </p:grpSpPr>
        <p:sp>
          <p:nvSpPr>
            <p:cNvPr id="8" name="矩形 7"/>
            <p:cNvSpPr/>
            <p:nvPr/>
          </p:nvSpPr>
          <p:spPr>
            <a:xfrm>
              <a:off x="4383587" y="952941"/>
              <a:ext cx="4792003" cy="323159"/>
            </a:xfrm>
            <a:prstGeom prst="rect">
              <a:avLst/>
            </a:prstGeom>
          </p:spPr>
          <p:txBody>
            <a:bodyPr wrap="none" lIns="68573" tIns="34287" rIns="68573" bIns="34287">
              <a:spAutoFit/>
            </a:bodyPr>
            <a:lstStyle/>
            <a:p>
              <a:r>
                <a:rPr lang="en-US" altLang="zh-CN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1.openEuler+openLooKeng+MySQL</a:t>
              </a:r>
              <a:r>
                <a:rPr lang="zh-CN" altLang="en-US" sz="165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环境搭建</a:t>
              </a:r>
            </a:p>
          </p:txBody>
        </p:sp>
        <p:sp>
          <p:nvSpPr>
            <p:cNvPr id="9" name="矩形 47"/>
            <p:cNvSpPr>
              <a:spLocks noChangeArrowheads="1"/>
            </p:cNvSpPr>
            <p:nvPr/>
          </p:nvSpPr>
          <p:spPr bwMode="auto">
            <a:xfrm>
              <a:off x="4383587" y="1221665"/>
              <a:ext cx="4416898" cy="46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首先在VMware虚拟机上进行安装，后又迁移到鹏城实验室</a:t>
              </a:r>
              <a:r>
                <a:rPr 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的</a:t>
              </a: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openEuler</a:t>
              </a:r>
              <a:r>
                <a:rPr 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云主机，需要安装</a:t>
              </a:r>
              <a:r>
                <a:rPr lang="en-US" altLang="zh-CN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openLookeng+MySQL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微软雅黑" panose="020B0503020204020204" charset="-122"/>
                </a:rPr>
                <a:t>，参考社区文档解决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82450394-F718-47D0-9DFE-A8F005F27C94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难点处理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cxnSp>
        <p:nvCxnSpPr>
          <p:cNvPr id="40" name="直接连接符 39"/>
          <p:cNvCxnSpPr/>
          <p:nvPr/>
        </p:nvCxnSpPr>
        <p:spPr>
          <a:xfrm>
            <a:off x="6383427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2450394-F718-47D0-9DFE-A8F005F27C94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优化思考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5AE43A-5AF8-4486-952F-78D518EC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35" y="2072324"/>
            <a:ext cx="3008524" cy="2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5B4C125-CCE5-401F-8A10-1C7CDCC55FFC}"/>
              </a:ext>
            </a:extLst>
          </p:cNvPr>
          <p:cNvSpPr txBox="1"/>
          <p:nvPr/>
        </p:nvSpPr>
        <p:spPr>
          <a:xfrm>
            <a:off x="806662" y="1064837"/>
            <a:ext cx="54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缓存加速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A2A8CB0-EF23-4390-9E7B-4C7DBF53E70B}"/>
              </a:ext>
            </a:extLst>
          </p:cNvPr>
          <p:cNvSpPr txBox="1"/>
          <p:nvPr/>
        </p:nvSpPr>
        <p:spPr>
          <a:xfrm>
            <a:off x="1028913" y="1434169"/>
            <a:ext cx="698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缓存一般需要</a:t>
            </a:r>
            <a:r>
              <a:rPr lang="en-US" altLang="zh-CN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key-value</a:t>
            </a: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，此处</a:t>
            </a:r>
            <a:r>
              <a:rPr lang="en-US" altLang="zh-CN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key</a:t>
            </a: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是人脸图片，判断</a:t>
            </a:r>
            <a:r>
              <a:rPr lang="en-US" altLang="zh-CN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key</a:t>
            </a: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的相等应该需要人脸识别，也就是需要本地人脸识别，同时缓存也基本让云端识别名存实亡。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3A4413-812E-4D3B-AED5-FF1AAC9120FC}"/>
              </a:ext>
            </a:extLst>
          </p:cNvPr>
          <p:cNvSpPr txBox="1"/>
          <p:nvPr/>
        </p:nvSpPr>
        <p:spPr>
          <a:xfrm>
            <a:off x="806662" y="1957389"/>
            <a:ext cx="185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本地识别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5329E1-4DD7-4830-A273-1C398DA44BD4}"/>
              </a:ext>
            </a:extLst>
          </p:cNvPr>
          <p:cNvSpPr txBox="1"/>
          <p:nvPr/>
        </p:nvSpPr>
        <p:spPr>
          <a:xfrm>
            <a:off x="1028912" y="2293560"/>
            <a:ext cx="2654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断网导致云端识别不可用时可用本地识别代替</a:t>
            </a:r>
            <a:endParaRPr lang="en-US" altLang="zh-CN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交流讨论认为，意义不大</a:t>
            </a:r>
            <a:endParaRPr lang="en-US" altLang="zh-CN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942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4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参赛体会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6451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1" y="1064837"/>
            <a:ext cx="3353158" cy="24022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332807-BC10-438F-8C23-F769F60C2B9A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学有所成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F9E264-52F2-4CB3-AF54-6F9F13C3E7DA}"/>
              </a:ext>
            </a:extLst>
          </p:cNvPr>
          <p:cNvSpPr txBox="1"/>
          <p:nvPr/>
        </p:nvSpPr>
        <p:spPr>
          <a:xfrm>
            <a:off x="476884" y="35530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技术不易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F529A7-A34B-4F75-9687-D939367507D3}"/>
              </a:ext>
            </a:extLst>
          </p:cNvPr>
          <p:cNvSpPr txBox="1"/>
          <p:nvPr/>
        </p:nvSpPr>
        <p:spPr>
          <a:xfrm>
            <a:off x="861421" y="4008242"/>
            <a:ext cx="265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技术都是钻研出来的</a:t>
            </a:r>
            <a:endParaRPr lang="en-US" altLang="zh-CN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5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作品演示及答辩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C2236A-7CC4-4881-8EDE-79F0B659A547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演示视频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cloudface_demo_video">
            <a:hlinkClick r:id="" action="ppaction://media"/>
            <a:extLst>
              <a:ext uri="{FF2B5EF4-FFF2-40B4-BE49-F238E27FC236}">
                <a16:creationId xmlns:a16="http://schemas.microsoft.com/office/drawing/2014/main" id="{7596BCB5-59EC-4D01-A33B-7B00990EA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2258" y="1031757"/>
            <a:ext cx="6519483" cy="34498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BB019FB-E27E-4DB9-9E00-825B0BC47588}"/>
              </a:ext>
            </a:extLst>
          </p:cNvPr>
          <p:cNvSpPr txBox="1"/>
          <p:nvPr/>
        </p:nvSpPr>
        <p:spPr>
          <a:xfrm>
            <a:off x="1971768" y="4447995"/>
            <a:ext cx="520046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哔哩哔哩：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hlinkClick r:id="rId9"/>
              </a:rPr>
              <a:t>https://www.bilibili.com/video/BV18f4y1x7zx/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078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99170" y="3278505"/>
            <a:ext cx="5745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答辩团队：紫金山实验室</a:t>
            </a:r>
            <a:r>
              <a:rPr lang="en-US" altLang="zh-CN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北京邮电大学小分队</a:t>
            </a:r>
            <a:r>
              <a:rPr lang="en-US" altLang="zh-CN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+1269929257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53927" y="1349684"/>
            <a:ext cx="7795214" cy="122428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# </a:t>
            </a: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赛题 </a:t>
            </a:r>
            <a:r>
              <a:rPr lang="en-US" altLang="zh-CN" sz="1800" b="1" dirty="0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61 </a:t>
            </a: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#</a:t>
            </a:r>
            <a:b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</a:b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基于</a:t>
            </a:r>
            <a:r>
              <a:rPr lang="en-US" altLang="zh-CN" sz="3000" b="1" dirty="0" err="1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openLooKeng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的</a:t>
            </a: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UDF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框架实现</a:t>
            </a: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SQL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与</a:t>
            </a: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AI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结合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3519041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出题导师：涂盛霞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15764" y="4018032"/>
            <a:ext cx="507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答辩团队：紫金山实验室</a:t>
            </a:r>
            <a:r>
              <a:rPr lang="en-US" altLang="zh-CN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-</a:t>
            </a:r>
            <a:r>
              <a:rPr lang="zh-CN" altLang="en-US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北京邮电大学小分队</a:t>
            </a:r>
            <a:r>
              <a:rPr lang="en-US" altLang="zh-CN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+1269929257</a:t>
            </a:r>
            <a:endParaRPr lang="zh-CN" altLang="en-US" b="1" dirty="0">
              <a:solidFill>
                <a:srgbClr val="0224BC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0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团队介绍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579155" y="1617740"/>
            <a:ext cx="2223975" cy="1876559"/>
            <a:chOff x="639365" y="1711231"/>
            <a:chExt cx="2223975" cy="187655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65" y="3068862"/>
              <a:ext cx="2223975" cy="518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5774" y="1711231"/>
              <a:ext cx="1943836" cy="738657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439653" y="792007"/>
            <a:ext cx="5012198" cy="4031782"/>
            <a:chOff x="4247374" y="1037960"/>
            <a:chExt cx="4516182" cy="3886560"/>
          </a:xfrm>
        </p:grpSpPr>
        <p:sp>
          <p:nvSpPr>
            <p:cNvPr id="19" name="文本框 18"/>
            <p:cNvSpPr txBox="1"/>
            <p:nvPr/>
          </p:nvSpPr>
          <p:spPr>
            <a:xfrm>
              <a:off x="4247375" y="1037960"/>
              <a:ext cx="2924764" cy="35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1800" b="1" dirty="0">
                  <a:solidFill>
                    <a:schemeClr val="tx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指导老师</a:t>
              </a:r>
              <a:endPara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72000" y="1509878"/>
              <a:ext cx="4191556" cy="71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吴运翔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：网络通信与安全紫金山实验室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未来网络研究中心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未来网络研究员</a:t>
              </a:r>
            </a:p>
            <a:p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47374" y="2219200"/>
              <a:ext cx="4146503" cy="35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1800" b="1" dirty="0">
                  <a:solidFill>
                    <a:schemeClr val="tx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团队成员</a:t>
              </a:r>
              <a:r>
                <a:rPr lang="zh-CN" altLang="en-US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（东南大学</a:t>
              </a:r>
              <a:r>
                <a:rPr lang="en-US" altLang="zh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-</a:t>
              </a:r>
              <a:r>
                <a:rPr lang="zh-CN" altLang="en-US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网络空间安全学院）</a:t>
              </a:r>
              <a:endParaRPr lang="zh-CN" altLang="en-US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2000" y="2691118"/>
              <a:ext cx="4191556" cy="223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张成林：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搭建开发环境、初步实现</a:t>
              </a:r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openLooKeng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UDF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调用华为云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AI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进行人脸识别、优化设计；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金韬：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项目架构和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UDF API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设计、调研华为云人脸识别服务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API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调用、项目功能说明书；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施苏峰：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初赛文档、单元测试、云主机搭建；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洪智高：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项目功能说明书、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UDF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类重构、答辩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PPT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1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作品完成情况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t="16839"/>
          <a:stretch/>
        </p:blipFill>
        <p:spPr>
          <a:xfrm>
            <a:off x="2288797" y="1298378"/>
            <a:ext cx="4566405" cy="14037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E939B4-D74D-4F20-9EE5-9762B9A80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58" y="3058352"/>
            <a:ext cx="4759883" cy="1623185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328B2D65-C07C-4EC2-9C8C-A4C8CAD9A24F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赛题要求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46"/>
          <p:cNvSpPr txBox="1"/>
          <p:nvPr/>
        </p:nvSpPr>
        <p:spPr>
          <a:xfrm>
            <a:off x="389443" y="3405810"/>
            <a:ext cx="1794948" cy="112384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785" tIns="67891" rIns="135785" bIns="67891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在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Ubuntu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虚拟机上搭建</a:t>
            </a:r>
            <a:r>
              <a:rPr lang="en-US" altLang="zh-CN" sz="1000" dirty="0" err="1">
                <a:latin typeface="Microsoft YaHei UI" panose="020B0503020204020204" pitchFamily="34" charset="-122"/>
                <a:ea typeface="Microsoft YaHei Bold" panose="020B0503020204020204"/>
              </a:rPr>
              <a:t>openEuler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+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MySQL开发环境，根据开发者指南实现简易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UDF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，并迁移到鹏城实验室openEuler云主机上</a:t>
            </a:r>
            <a:endParaRPr lang="en-US" altLang="zh-CN" sz="1000" dirty="0">
              <a:latin typeface="Microsoft YaHei UI" panose="020B0503020204020204" pitchFamily="34" charset="-122"/>
              <a:ea typeface="Microsoft YaHei Bold" panose="020B0503020204020204"/>
            </a:endParaRPr>
          </a:p>
        </p:txBody>
      </p:sp>
      <p:sp>
        <p:nvSpPr>
          <p:cNvPr id="29" name="文本框 145"/>
          <p:cNvSpPr txBox="1"/>
          <p:nvPr/>
        </p:nvSpPr>
        <p:spPr>
          <a:xfrm>
            <a:off x="180400" y="2897433"/>
            <a:ext cx="2232897" cy="532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172" tIns="0" rIns="178172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8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环境搭建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简易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UDF</a:t>
            </a:r>
          </a:p>
          <a:p>
            <a:pPr marL="0" indent="0" algn="ctr"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2020/12/16-2020/12/31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buNone/>
            </a:pP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6228" y="1591450"/>
            <a:ext cx="1269721" cy="1217153"/>
            <a:chOff x="-600019" y="742171"/>
            <a:chExt cx="2044089" cy="2044089"/>
          </a:xfrm>
        </p:grpSpPr>
        <p:grpSp>
          <p:nvGrpSpPr>
            <p:cNvPr id="11" name="组合 10"/>
            <p:cNvGrpSpPr/>
            <p:nvPr/>
          </p:nvGrpSpPr>
          <p:grpSpPr>
            <a:xfrm>
              <a:off x="-600019" y="742171"/>
              <a:ext cx="2044089" cy="2044089"/>
              <a:chOff x="539553" y="1275606"/>
              <a:chExt cx="1533067" cy="153306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99841" y="1335895"/>
                <a:ext cx="1412488" cy="1412488"/>
              </a:xfrm>
              <a:prstGeom prst="ellipse">
                <a:avLst/>
              </a:prstGeom>
              <a:noFill/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空心弧 13"/>
              <p:cNvSpPr/>
              <p:nvPr/>
            </p:nvSpPr>
            <p:spPr>
              <a:xfrm>
                <a:off x="539552" y="1275606"/>
                <a:ext cx="1533066" cy="1533067"/>
              </a:xfrm>
              <a:prstGeom prst="blockArc">
                <a:avLst>
                  <a:gd name="adj1" fmla="val 16159021"/>
                  <a:gd name="adj2" fmla="val 16157688"/>
                  <a:gd name="adj3" fmla="val 810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-208039" y="1134302"/>
              <a:ext cx="1260164" cy="1259708"/>
              <a:chOff x="4229236" y="3968984"/>
              <a:chExt cx="792000" cy="792000"/>
            </a:xfrm>
          </p:grpSpPr>
          <p:sp>
            <p:nvSpPr>
              <p:cNvPr id="37" name="MH_Other_2"/>
              <p:cNvSpPr/>
              <p:nvPr>
                <p:custDataLst>
                  <p:tags r:id="rId7"/>
                </p:custDataLst>
              </p:nvPr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MH_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sz="1800" dirty="0">
                    <a:latin typeface="Impact" panose="020B0806030902050204" pitchFamily="34" charset="0"/>
                  </a:rPr>
                  <a:t>100</a:t>
                </a:r>
                <a:r>
                  <a:rPr lang="en-US" altLang="zh-CN" sz="1000" dirty="0">
                    <a:latin typeface="Impact" panose="020B0806030902050204" pitchFamily="34" charset="0"/>
                  </a:rPr>
                  <a:t>%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2833068" y="1591450"/>
            <a:ext cx="1269720" cy="1233555"/>
            <a:chOff x="2300095" y="742171"/>
            <a:chExt cx="2044088" cy="2044089"/>
          </a:xfrm>
        </p:grpSpPr>
        <p:grpSp>
          <p:nvGrpSpPr>
            <p:cNvPr id="15" name="组合 14"/>
            <p:cNvGrpSpPr/>
            <p:nvPr/>
          </p:nvGrpSpPr>
          <p:grpSpPr>
            <a:xfrm>
              <a:off x="2300095" y="742171"/>
              <a:ext cx="2044088" cy="2044089"/>
              <a:chOff x="2714638" y="1275606"/>
              <a:chExt cx="1533066" cy="153306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774927" y="1335895"/>
                <a:ext cx="1412488" cy="1412488"/>
              </a:xfrm>
              <a:prstGeom prst="ellipse">
                <a:avLst/>
              </a:prstGeom>
              <a:noFill/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空心弧 16"/>
              <p:cNvSpPr/>
              <p:nvPr/>
            </p:nvSpPr>
            <p:spPr>
              <a:xfrm>
                <a:off x="2714638" y="1275606"/>
                <a:ext cx="1533066" cy="1533067"/>
              </a:xfrm>
              <a:prstGeom prst="blockArc">
                <a:avLst>
                  <a:gd name="adj1" fmla="val 16159021"/>
                  <a:gd name="adj2" fmla="val 16150322"/>
                  <a:gd name="adj3" fmla="val 7739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692074" y="1134302"/>
              <a:ext cx="1260164" cy="1259708"/>
              <a:chOff x="4229236" y="3968984"/>
              <a:chExt cx="792000" cy="792000"/>
            </a:xfrm>
          </p:grpSpPr>
          <p:sp>
            <p:nvSpPr>
              <p:cNvPr id="40" name="MH_Other_2"/>
              <p:cNvSpPr/>
              <p:nvPr>
                <p:custDataLst>
                  <p:tags r:id="rId5"/>
                </p:custDataLst>
              </p:nvPr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MH_Title_1"/>
              <p:cNvSpPr/>
              <p:nvPr>
                <p:custDataLst>
                  <p:tags r:id="rId6"/>
                </p:custDataLst>
              </p:nvPr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100</a:t>
                </a:r>
                <a:r>
                  <a:rPr lang="en-US" altLang="zh-CN" sz="900" dirty="0">
                    <a:latin typeface="Impact" panose="020B0806030902050204" pitchFamily="34" charset="0"/>
                  </a:rPr>
                  <a:t>%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901235" y="1591432"/>
            <a:ext cx="1269721" cy="1233555"/>
            <a:chOff x="5200209" y="742171"/>
            <a:chExt cx="2044088" cy="2044089"/>
          </a:xfrm>
        </p:grpSpPr>
        <p:grpSp>
          <p:nvGrpSpPr>
            <p:cNvPr id="18" name="组合 17"/>
            <p:cNvGrpSpPr/>
            <p:nvPr/>
          </p:nvGrpSpPr>
          <p:grpSpPr>
            <a:xfrm>
              <a:off x="5200209" y="742171"/>
              <a:ext cx="2044088" cy="2044089"/>
              <a:chOff x="4889724" y="1275606"/>
              <a:chExt cx="1533066" cy="153306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4950013" y="1335895"/>
                <a:ext cx="1412488" cy="1412488"/>
              </a:xfrm>
              <a:prstGeom prst="ellipse">
                <a:avLst/>
              </a:prstGeom>
              <a:noFill/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20" name="空心弧 19"/>
              <p:cNvSpPr/>
              <p:nvPr/>
            </p:nvSpPr>
            <p:spPr>
              <a:xfrm>
                <a:off x="4889724" y="1275606"/>
                <a:ext cx="1533066" cy="1533067"/>
              </a:xfrm>
              <a:prstGeom prst="blockArc">
                <a:avLst>
                  <a:gd name="adj1" fmla="val 16159021"/>
                  <a:gd name="adj2" fmla="val 16140671"/>
                  <a:gd name="adj3" fmla="val 724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592181" y="1134302"/>
              <a:ext cx="1260164" cy="1259708"/>
              <a:chOff x="4229236" y="3968984"/>
              <a:chExt cx="792000" cy="792000"/>
            </a:xfrm>
          </p:grpSpPr>
          <p:sp>
            <p:nvSpPr>
              <p:cNvPr id="43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100</a:t>
                </a:r>
                <a:r>
                  <a:rPr lang="en-US" altLang="zh-CN" sz="900" dirty="0">
                    <a:latin typeface="Impact" panose="020B0806030902050204" pitchFamily="34" charset="0"/>
                  </a:rPr>
                  <a:t>%</a:t>
                </a: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7076952" y="1591432"/>
            <a:ext cx="1317748" cy="1233555"/>
            <a:chOff x="8100324" y="742171"/>
            <a:chExt cx="2044088" cy="2044089"/>
          </a:xfrm>
        </p:grpSpPr>
        <p:grpSp>
          <p:nvGrpSpPr>
            <p:cNvPr id="21" name="组合 20"/>
            <p:cNvGrpSpPr/>
            <p:nvPr/>
          </p:nvGrpSpPr>
          <p:grpSpPr>
            <a:xfrm>
              <a:off x="8100324" y="742171"/>
              <a:ext cx="2044088" cy="2044089"/>
              <a:chOff x="7064810" y="1275606"/>
              <a:chExt cx="1533066" cy="153306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125099" y="1335895"/>
                <a:ext cx="1412488" cy="1412488"/>
              </a:xfrm>
              <a:prstGeom prst="ellipse">
                <a:avLst/>
              </a:prstGeom>
              <a:noFill/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3" name="空心弧 22"/>
              <p:cNvSpPr/>
              <p:nvPr/>
            </p:nvSpPr>
            <p:spPr>
              <a:xfrm>
                <a:off x="7064810" y="1275606"/>
                <a:ext cx="1533066" cy="1533067"/>
              </a:xfrm>
              <a:prstGeom prst="blockArc">
                <a:avLst>
                  <a:gd name="adj1" fmla="val 16159021"/>
                  <a:gd name="adj2" fmla="val 16133237"/>
                  <a:gd name="adj3" fmla="val 6899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492301" y="1134302"/>
              <a:ext cx="1260164" cy="1259708"/>
              <a:chOff x="4229236" y="3968984"/>
              <a:chExt cx="792000" cy="792000"/>
            </a:xfrm>
          </p:grpSpPr>
          <p:sp>
            <p:nvSpPr>
              <p:cNvPr id="46" name="MH_Other_2"/>
              <p:cNvSpPr/>
              <p:nvPr>
                <p:custDataLst>
                  <p:tags r:id="rId1"/>
                </p:custDataLst>
              </p:nvPr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MH_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100</a:t>
                </a:r>
                <a:r>
                  <a:rPr lang="en-US" altLang="zh-CN" sz="900" dirty="0">
                    <a:latin typeface="Impact" panose="020B0806030902050204" pitchFamily="34" charset="0"/>
                  </a:rPr>
                  <a:t>%</a:t>
                </a:r>
              </a:p>
            </p:txBody>
          </p:sp>
        </p:grpSp>
      </p:grpSp>
      <p:sp>
        <p:nvSpPr>
          <p:cNvPr id="52" name="文本框 146">
            <a:extLst>
              <a:ext uri="{FF2B5EF4-FFF2-40B4-BE49-F238E27FC236}">
                <a16:creationId xmlns:a16="http://schemas.microsoft.com/office/drawing/2014/main" id="{6F5644A3-27D4-4921-A42A-76F4E2D5AE3E}"/>
              </a:ext>
            </a:extLst>
          </p:cNvPr>
          <p:cNvSpPr txBox="1"/>
          <p:nvPr/>
        </p:nvSpPr>
        <p:spPr>
          <a:xfrm>
            <a:off x="2441257" y="3429746"/>
            <a:ext cx="1914832" cy="112384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785" tIns="67891" rIns="135785" bIns="67891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调研华为云人脸识别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API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，并在虚拟机上结合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API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实现赛题要求的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UDF SQL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函数，包括人脸库的新建删除、人脸的添加删除、人脸扫描</a:t>
            </a:r>
            <a:endParaRPr lang="en-US" altLang="zh-CN" sz="1000" dirty="0">
              <a:latin typeface="Microsoft YaHei UI" panose="020B0503020204020204" pitchFamily="34" charset="-122"/>
              <a:ea typeface="Microsoft YaHei Bold" panose="020B0503020204020204"/>
            </a:endParaRPr>
          </a:p>
        </p:txBody>
      </p:sp>
      <p:sp>
        <p:nvSpPr>
          <p:cNvPr id="53" name="文本框 145">
            <a:extLst>
              <a:ext uri="{FF2B5EF4-FFF2-40B4-BE49-F238E27FC236}">
                <a16:creationId xmlns:a16="http://schemas.microsoft.com/office/drawing/2014/main" id="{444F6EFE-E020-4E59-9175-13F23C161BD8}"/>
              </a:ext>
            </a:extLst>
          </p:cNvPr>
          <p:cNvSpPr txBox="1"/>
          <p:nvPr/>
        </p:nvSpPr>
        <p:spPr>
          <a:xfrm>
            <a:off x="2345976" y="2897434"/>
            <a:ext cx="2265695" cy="532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172" tIns="0" rIns="178172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8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华为云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AI+UDF SQL</a:t>
            </a:r>
          </a:p>
          <a:p>
            <a:pPr marL="0" indent="0" algn="ctr"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2021/01/01-2021/03/15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4" name="文本框 146">
            <a:extLst>
              <a:ext uri="{FF2B5EF4-FFF2-40B4-BE49-F238E27FC236}">
                <a16:creationId xmlns:a16="http://schemas.microsoft.com/office/drawing/2014/main" id="{9FDBFAD0-3E7F-46FB-8453-1B450F3C91C3}"/>
              </a:ext>
            </a:extLst>
          </p:cNvPr>
          <p:cNvSpPr txBox="1"/>
          <p:nvPr/>
        </p:nvSpPr>
        <p:spPr>
          <a:xfrm>
            <a:off x="4681531" y="3405810"/>
            <a:ext cx="1670244" cy="112384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785" tIns="67891" rIns="135785" bIns="67891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在鹏城实验室openEuler云主机上搭建可运行的项目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demo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，并提供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B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站展示视频进行功能说明</a:t>
            </a:r>
            <a:endParaRPr lang="en-US" altLang="zh-CN" sz="1000" dirty="0">
              <a:latin typeface="Microsoft YaHei UI" panose="020B0503020204020204" pitchFamily="34" charset="-122"/>
              <a:ea typeface="Microsoft YaHei Bold" panose="020B0503020204020204"/>
            </a:endParaRPr>
          </a:p>
        </p:txBody>
      </p:sp>
      <p:sp>
        <p:nvSpPr>
          <p:cNvPr id="55" name="文本框 145">
            <a:extLst>
              <a:ext uri="{FF2B5EF4-FFF2-40B4-BE49-F238E27FC236}">
                <a16:creationId xmlns:a16="http://schemas.microsoft.com/office/drawing/2014/main" id="{078262AD-C33B-4835-98A7-E1AFD290AC6F}"/>
              </a:ext>
            </a:extLst>
          </p:cNvPr>
          <p:cNvSpPr txBox="1"/>
          <p:nvPr/>
        </p:nvSpPr>
        <p:spPr>
          <a:xfrm>
            <a:off x="4419646" y="2873497"/>
            <a:ext cx="2232897" cy="532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172" tIns="0" rIns="178172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8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云主机展示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功能说明书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2021/03/16-2021/03/31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6" name="文本框 146">
            <a:extLst>
              <a:ext uri="{FF2B5EF4-FFF2-40B4-BE49-F238E27FC236}">
                <a16:creationId xmlns:a16="http://schemas.microsoft.com/office/drawing/2014/main" id="{A7CBF15A-5C4D-4E82-AEB0-96845D5F5887}"/>
              </a:ext>
            </a:extLst>
          </p:cNvPr>
          <p:cNvSpPr txBox="1"/>
          <p:nvPr/>
        </p:nvSpPr>
        <p:spPr>
          <a:xfrm>
            <a:off x="6834938" y="3429746"/>
            <a:ext cx="1801772" cy="104222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785" tIns="67891" rIns="135785" bIns="67891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根据复赛评语，优化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UDF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类层次，并补充一些人脸识别查询相关的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Bold" panose="020B0503020204020204"/>
              </a:rPr>
              <a:t>UDF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Bold" panose="020B0503020204020204"/>
              </a:rPr>
              <a:t>，以及考虑并发和缓存的性能优化</a:t>
            </a:r>
            <a:endParaRPr lang="en-US" altLang="zh-CN" sz="1000" dirty="0">
              <a:latin typeface="Microsoft YaHei UI" panose="020B0503020204020204" pitchFamily="34" charset="-122"/>
              <a:ea typeface="Microsoft YaHei Bold" panose="020B0503020204020204"/>
            </a:endParaRPr>
          </a:p>
        </p:txBody>
      </p:sp>
      <p:sp>
        <p:nvSpPr>
          <p:cNvPr id="57" name="文本框 145">
            <a:extLst>
              <a:ext uri="{FF2B5EF4-FFF2-40B4-BE49-F238E27FC236}">
                <a16:creationId xmlns:a16="http://schemas.microsoft.com/office/drawing/2014/main" id="{00A7437C-5D56-4169-B903-07568F2B51C6}"/>
              </a:ext>
            </a:extLst>
          </p:cNvPr>
          <p:cNvSpPr txBox="1"/>
          <p:nvPr/>
        </p:nvSpPr>
        <p:spPr>
          <a:xfrm>
            <a:off x="6441160" y="2899232"/>
            <a:ext cx="2589329" cy="532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172" tIns="0" rIns="178172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8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类层次优化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功能补充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优化思考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2021/04/10-2021/04/20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C79ABC2-7B33-4AA8-BABB-7226309FEB30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主要工作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094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bldLvl="0" animBg="1"/>
      <p:bldP spid="52" grpId="0"/>
      <p:bldP spid="53" grpId="0" bldLvl="0" animBg="1"/>
      <p:bldP spid="54" grpId="0"/>
      <p:bldP spid="55" grpId="0" bldLvl="0" animBg="1"/>
      <p:bldP spid="56" grpId="0"/>
      <p:bldP spid="5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2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rPr>
              <a:t>系统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架构及业务流程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66907" y="1090575"/>
            <a:ext cx="3464052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项目基于openEuler操作系统，以UDF插件形式集成于openLooKeng服务器，借此可连接MySQL数据库，统一处理和查询操作，为开发者用户提供简单但强大的SQL接口。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openLooKeng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连接器连接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数据源，通过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UDF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插件调用华为云人脸识别服务，并向上层开发者提供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SQL 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9AA0A-27E0-48B2-A9C8-3BD286099331}"/>
              </a:ext>
            </a:extLst>
          </p:cNvPr>
          <p:cNvSpPr txBox="1"/>
          <p:nvPr/>
        </p:nvSpPr>
        <p:spPr>
          <a:xfrm>
            <a:off x="476884" y="695505"/>
            <a:ext cx="30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系统架构</a:t>
            </a:r>
            <a:endParaRPr lang="en-US" altLang="zh-CN" sz="1800" b="1" dirty="0">
              <a:solidFill>
                <a:schemeClr val="tx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70CA4-CB51-4073-AEC7-A3650FE7E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5" y="1219203"/>
            <a:ext cx="3425089" cy="2852986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766</Words>
  <Application>Microsoft Office PowerPoint</Application>
  <PresentationFormat>全屏显示(16:9)</PresentationFormat>
  <Paragraphs>84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Impact</vt:lpstr>
      <vt:lpstr>Wingdings</vt:lpstr>
      <vt:lpstr>Calibri Light</vt:lpstr>
      <vt:lpstr>Microsoft YaHei UI</vt:lpstr>
      <vt:lpstr>Microsoft YaHei Bold</vt:lpstr>
      <vt:lpstr>Calibri</vt:lpstr>
      <vt:lpstr>微软雅黑</vt:lpstr>
      <vt:lpstr>1_Office 主题</vt:lpstr>
      <vt:lpstr>PowerPoint 演示文稿</vt:lpstr>
      <vt:lpstr># 赛题 61 # 基于openLooKeng的UDF框架实现SQL与AI结合</vt:lpstr>
      <vt:lpstr>Part 0 团队介绍</vt:lpstr>
      <vt:lpstr>PowerPoint 演示文稿</vt:lpstr>
      <vt:lpstr>Part 1 作品完成情况</vt:lpstr>
      <vt:lpstr>PowerPoint 演示文稿</vt:lpstr>
      <vt:lpstr>PowerPoint 演示文稿</vt:lpstr>
      <vt:lpstr>Part 2 系统架构及业务流程</vt:lpstr>
      <vt:lpstr>PowerPoint 演示文稿</vt:lpstr>
      <vt:lpstr>PowerPoint 演示文稿</vt:lpstr>
      <vt:lpstr>PowerPoint 演示文稿</vt:lpstr>
      <vt:lpstr>Part 3 开发难点及解决措施</vt:lpstr>
      <vt:lpstr>PowerPoint 演示文稿</vt:lpstr>
      <vt:lpstr>PowerPoint 演示文稿</vt:lpstr>
      <vt:lpstr>Part 4 参赛体会</vt:lpstr>
      <vt:lpstr>PowerPoint 演示文稿</vt:lpstr>
      <vt:lpstr>Part 5 作品演示及答辩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/>
  <cp:lastModifiedBy>张成林</cp:lastModifiedBy>
  <cp:revision>125</cp:revision>
  <dcterms:created xsi:type="dcterms:W3CDTF">2021-04-13T10:40:00Z</dcterms:created>
  <dcterms:modified xsi:type="dcterms:W3CDTF">2021-04-23T06:53:10Z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DECBCB6C5D174088958ECCFC55B319A4</vt:lpwstr>
  </property>
</Properties>
</file>